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8" r:id="rId4"/>
    <p:sldId id="257" r:id="rId5"/>
    <p:sldId id="268" r:id="rId6"/>
    <p:sldId id="259" r:id="rId7"/>
    <p:sldId id="269" r:id="rId8"/>
    <p:sldId id="260" r:id="rId9"/>
    <p:sldId id="261" r:id="rId10"/>
    <p:sldId id="270" r:id="rId11"/>
    <p:sldId id="271" r:id="rId12"/>
    <p:sldId id="263" r:id="rId13"/>
    <p:sldId id="264" r:id="rId14"/>
    <p:sldId id="272" r:id="rId15"/>
    <p:sldId id="265" r:id="rId16"/>
    <p:sldId id="266" r:id="rId17"/>
    <p:sldId id="273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088" autoAdjust="0"/>
    <p:restoredTop sz="94660"/>
  </p:normalViewPr>
  <p:slideViewPr>
    <p:cSldViewPr>
      <p:cViewPr varScale="1">
        <p:scale>
          <a:sx n="68" d="100"/>
          <a:sy n="68" d="100"/>
        </p:scale>
        <p:origin x="-13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C64BF12-8E5C-464B-BC4D-6A777AE19854}" type="datetimeFigureOut">
              <a:rPr lang="fr-FR" smtClean="0"/>
              <a:t>24/12/2014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37DFB8F-84C0-4A8E-B310-20C2D78C6FD9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4BF12-8E5C-464B-BC4D-6A777AE19854}" type="datetimeFigureOut">
              <a:rPr lang="fr-FR" smtClean="0"/>
              <a:t>24/12/2014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FB8F-84C0-4A8E-B310-20C2D78C6FD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4BF12-8E5C-464B-BC4D-6A777AE19854}" type="datetimeFigureOut">
              <a:rPr lang="fr-FR" smtClean="0"/>
              <a:t>24/12/2014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FB8F-84C0-4A8E-B310-20C2D78C6FD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C64BF12-8E5C-464B-BC4D-6A777AE19854}" type="datetimeFigureOut">
              <a:rPr lang="fr-FR" smtClean="0"/>
              <a:t>24/12/2014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37DFB8F-84C0-4A8E-B310-20C2D78C6FD9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C64BF12-8E5C-464B-BC4D-6A777AE19854}" type="datetimeFigureOut">
              <a:rPr lang="fr-FR" smtClean="0"/>
              <a:t>24/12/2014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37DFB8F-84C0-4A8E-B310-20C2D78C6FD9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4BF12-8E5C-464B-BC4D-6A777AE19854}" type="datetimeFigureOut">
              <a:rPr lang="fr-FR" smtClean="0"/>
              <a:t>24/12/2014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FB8F-84C0-4A8E-B310-20C2D78C6FD9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4BF12-8E5C-464B-BC4D-6A777AE19854}" type="datetimeFigureOut">
              <a:rPr lang="fr-FR" smtClean="0"/>
              <a:t>24/12/2014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FB8F-84C0-4A8E-B310-20C2D78C6FD9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C64BF12-8E5C-464B-BC4D-6A777AE19854}" type="datetimeFigureOut">
              <a:rPr lang="fr-FR" smtClean="0"/>
              <a:t>24/12/2014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37DFB8F-84C0-4A8E-B310-20C2D78C6FD9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4BF12-8E5C-464B-BC4D-6A777AE19854}" type="datetimeFigureOut">
              <a:rPr lang="fr-FR" smtClean="0"/>
              <a:t>24/12/2014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FB8F-84C0-4A8E-B310-20C2D78C6FD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C64BF12-8E5C-464B-BC4D-6A777AE19854}" type="datetimeFigureOut">
              <a:rPr lang="fr-FR" smtClean="0"/>
              <a:t>24/12/2014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37DFB8F-84C0-4A8E-B310-20C2D78C6FD9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C64BF12-8E5C-464B-BC4D-6A777AE19854}" type="datetimeFigureOut">
              <a:rPr lang="fr-FR" smtClean="0"/>
              <a:t>24/12/2014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37DFB8F-84C0-4A8E-B310-20C2D78C6FD9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C64BF12-8E5C-464B-BC4D-6A777AE19854}" type="datetimeFigureOut">
              <a:rPr lang="fr-FR" smtClean="0"/>
              <a:t>24/12/2014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37DFB8F-84C0-4A8E-B310-20C2D78C6FD9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85984" y="1000108"/>
            <a:ext cx="6172200" cy="4466130"/>
          </a:xfrm>
        </p:spPr>
        <p:txBody>
          <a:bodyPr>
            <a:noAutofit/>
          </a:bodyPr>
          <a:lstStyle/>
          <a:p>
            <a:pPr algn="ctr"/>
            <a:r>
              <a:rPr lang="fr-FR" sz="7200" dirty="0" smtClean="0">
                <a:solidFill>
                  <a:srgbClr val="FF0000"/>
                </a:solidFill>
              </a:rPr>
              <a:t/>
            </a:r>
            <a:br>
              <a:rPr lang="fr-FR" sz="7200" dirty="0" smtClean="0">
                <a:solidFill>
                  <a:srgbClr val="FF0000"/>
                </a:solidFill>
              </a:rPr>
            </a:br>
            <a:r>
              <a:rPr lang="ar-MA" sz="7200" dirty="0" smtClean="0">
                <a:solidFill>
                  <a:srgbClr val="C00000"/>
                </a:solidFill>
              </a:rPr>
              <a:t>عرض حول درس:</a:t>
            </a:r>
            <a:r>
              <a:rPr lang="fr-FR" sz="7200" dirty="0" smtClean="0">
                <a:solidFill>
                  <a:srgbClr val="FF0000"/>
                </a:solidFill>
              </a:rPr>
              <a:t/>
            </a:r>
            <a:br>
              <a:rPr lang="fr-FR" sz="7200" dirty="0" smtClean="0">
                <a:solidFill>
                  <a:srgbClr val="FF0000"/>
                </a:solidFill>
              </a:rPr>
            </a:br>
            <a:r>
              <a:rPr lang="ar-MA" sz="7200" dirty="0" smtClean="0">
                <a:solidFill>
                  <a:srgbClr val="FF0000"/>
                </a:solidFill>
              </a:rPr>
              <a:t>التحولات الاجتماعية </a:t>
            </a:r>
            <a:r>
              <a:rPr lang="ar-MA" sz="7200" dirty="0" smtClean="0">
                <a:solidFill>
                  <a:srgbClr val="FF0000"/>
                </a:solidFill>
              </a:rPr>
              <a:t>بأوربا </a:t>
            </a:r>
            <a:r>
              <a:rPr lang="ar-MA" sz="7200" dirty="0" smtClean="0">
                <a:solidFill>
                  <a:srgbClr val="FF0000"/>
                </a:solidFill>
              </a:rPr>
              <a:t>وبروز </a:t>
            </a:r>
            <a:r>
              <a:rPr lang="ar-MA" sz="7200" dirty="0" smtClean="0">
                <a:solidFill>
                  <a:srgbClr val="FF0000"/>
                </a:solidFill>
              </a:rPr>
              <a:t>الفكر </a:t>
            </a:r>
            <a:r>
              <a:rPr lang="ar-MA" sz="7200" dirty="0" smtClean="0">
                <a:solidFill>
                  <a:srgbClr val="FF0000"/>
                </a:solidFill>
              </a:rPr>
              <a:t>الاشتراكي.</a:t>
            </a:r>
            <a:endParaRPr lang="fr-FR" sz="72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43570" y="6143644"/>
            <a:ext cx="32880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MA" sz="2000" b="1" i="1" dirty="0" smtClean="0">
                <a:solidFill>
                  <a:srgbClr val="002060"/>
                </a:solidFill>
              </a:rPr>
              <a:t>- من إعداد التلميذ: إبراهيم مولاي بي.</a:t>
            </a:r>
            <a:endParaRPr lang="fr-FR" sz="20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42976" y="428604"/>
            <a:ext cx="76979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MA" sz="3600" b="1" dirty="0" smtClean="0">
                <a:solidFill>
                  <a:srgbClr val="FF0000"/>
                </a:solidFill>
              </a:rPr>
              <a:t>2-تحولات البنية الاجتماعية بأوربا خلال القرن 19:</a:t>
            </a:r>
            <a:endParaRPr lang="fr-FR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42976" y="428604"/>
            <a:ext cx="76979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MA" sz="3600" b="1" dirty="0" smtClean="0">
                <a:solidFill>
                  <a:srgbClr val="FF0000"/>
                </a:solidFill>
              </a:rPr>
              <a:t>2-تحولات البنية الاجتماعية بأوربا خلال القرن 19: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14546" y="1142984"/>
            <a:ext cx="6558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MA" sz="3200" b="1" dirty="0" smtClean="0">
                <a:solidFill>
                  <a:srgbClr val="00B050"/>
                </a:solidFill>
              </a:rPr>
              <a:t>1-تراجعت </a:t>
            </a:r>
            <a:r>
              <a:rPr lang="ar-MA" sz="3200" b="1" dirty="0">
                <a:solidFill>
                  <a:srgbClr val="00B050"/>
                </a:solidFill>
              </a:rPr>
              <a:t>الإقطاعية </a:t>
            </a:r>
            <a:r>
              <a:rPr lang="ar-MA" sz="3200" b="1" dirty="0" smtClean="0">
                <a:solidFill>
                  <a:srgbClr val="00B050"/>
                </a:solidFill>
              </a:rPr>
              <a:t>وتصاعدت البورجوازية:</a:t>
            </a:r>
            <a:endParaRPr lang="fr-FR" sz="3200" dirty="0">
              <a:solidFill>
                <a:srgbClr val="00B05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158" y="1857364"/>
            <a:ext cx="82868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MA" sz="2800" b="1" dirty="0"/>
              <a:t>حافظت الارستقراطية على نفوذها الاقتصادي والاجتماعي والسياسي في أوربا الشرقية التي ظلت فيها الفلاحة التقليدية </a:t>
            </a:r>
            <a:r>
              <a:rPr lang="ar-MA" sz="2800" b="1" dirty="0" smtClean="0"/>
              <a:t>النشاط الرئيسي</a:t>
            </a:r>
            <a:r>
              <a:rPr lang="ar-MA" sz="2800" b="1" dirty="0"/>
              <a:t>، في المقابل تعززت مكانة البورجوازية في أوربا الغربية التي شهدت الثورة الصناعية، وقد صنفت البورجوازية على أساس </a:t>
            </a:r>
            <a:r>
              <a:rPr lang="ar-MA" sz="2800" b="1" dirty="0" smtClean="0"/>
              <a:t>امتلاك الثروة </a:t>
            </a:r>
            <a:r>
              <a:rPr lang="ar-MA" sz="2800" b="1" dirty="0"/>
              <a:t>إلى </a:t>
            </a:r>
            <a:r>
              <a:rPr lang="ar-MA" sz="2800" b="1" dirty="0" smtClean="0"/>
              <a:t>ثلاثة أنواع هي :</a:t>
            </a:r>
          </a:p>
          <a:p>
            <a:pPr algn="r"/>
            <a:r>
              <a:rPr lang="ar-MA" sz="2800" b="1" dirty="0" smtClean="0">
                <a:solidFill>
                  <a:srgbClr val="002060"/>
                </a:solidFill>
              </a:rPr>
              <a:t>- البورجوازية </a:t>
            </a:r>
            <a:r>
              <a:rPr lang="ar-MA" sz="2800" b="1" dirty="0">
                <a:solidFill>
                  <a:srgbClr val="002060"/>
                </a:solidFill>
              </a:rPr>
              <a:t>الكبيرة:</a:t>
            </a:r>
            <a:r>
              <a:rPr lang="ar-MA" sz="2800" b="1" dirty="0"/>
              <a:t> وتشمل رجال الأعمال وأرباب المصانع </a:t>
            </a:r>
            <a:r>
              <a:rPr lang="ar-MA" sz="2800" b="1" dirty="0" smtClean="0"/>
              <a:t>والتجار الكبار.</a:t>
            </a:r>
            <a:endParaRPr lang="ar-MA" sz="2800" b="1" dirty="0"/>
          </a:p>
          <a:p>
            <a:pPr algn="r"/>
            <a:r>
              <a:rPr lang="ar-MA" sz="2800" b="1" dirty="0" smtClean="0">
                <a:solidFill>
                  <a:srgbClr val="002060"/>
                </a:solidFill>
              </a:rPr>
              <a:t>- البورجوازية </a:t>
            </a:r>
            <a:r>
              <a:rPr lang="ar-MA" sz="2800" b="1" dirty="0">
                <a:solidFill>
                  <a:srgbClr val="002060"/>
                </a:solidFill>
              </a:rPr>
              <a:t>المتوسطة: </a:t>
            </a:r>
            <a:r>
              <a:rPr lang="ar-MA" sz="2800" b="1" dirty="0"/>
              <a:t>وتشمل مدراء الشركات وذوي المهن الحرة. </a:t>
            </a:r>
          </a:p>
          <a:p>
            <a:pPr algn="r"/>
            <a:r>
              <a:rPr lang="ar-MA" sz="2800" b="1" dirty="0" smtClean="0">
                <a:solidFill>
                  <a:srgbClr val="002060"/>
                </a:solidFill>
              </a:rPr>
              <a:t>- البورجوازية </a:t>
            </a:r>
            <a:r>
              <a:rPr lang="ar-MA" sz="2800" b="1" dirty="0">
                <a:solidFill>
                  <a:srgbClr val="002060"/>
                </a:solidFill>
              </a:rPr>
              <a:t>الصغيرة: </a:t>
            </a:r>
            <a:r>
              <a:rPr lang="ar-MA" sz="2800" b="1" dirty="0"/>
              <a:t>وتشمل الموظفين والتجار الصغار.</a:t>
            </a:r>
            <a:endParaRPr lang="fr-FR" sz="2800" b="1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42976" y="428604"/>
            <a:ext cx="76979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MA" sz="3600" b="1" dirty="0" smtClean="0">
                <a:solidFill>
                  <a:srgbClr val="FF0000"/>
                </a:solidFill>
              </a:rPr>
              <a:t>2-تحولات البنية الاجتماعية بأوربا خلال القرن 19: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86182" y="1142984"/>
            <a:ext cx="47149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MA" sz="3200" b="1" dirty="0" smtClean="0">
                <a:solidFill>
                  <a:srgbClr val="00B050"/>
                </a:solidFill>
              </a:rPr>
              <a:t>2-تضاعف </a:t>
            </a:r>
            <a:r>
              <a:rPr lang="ar-MA" sz="3200" b="1" dirty="0">
                <a:solidFill>
                  <a:srgbClr val="00B050"/>
                </a:solidFill>
              </a:rPr>
              <a:t>حجم الطبقة  </a:t>
            </a:r>
            <a:r>
              <a:rPr lang="ar-MA" sz="3200" b="1" dirty="0" smtClean="0">
                <a:solidFill>
                  <a:srgbClr val="00B050"/>
                </a:solidFill>
              </a:rPr>
              <a:t>العاملة:</a:t>
            </a:r>
            <a:endParaRPr lang="fr-FR" sz="3200" dirty="0">
              <a:solidFill>
                <a:srgbClr val="00B05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1785926"/>
            <a:ext cx="828680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MA" sz="3200" b="1" dirty="0"/>
              <a:t>أدت الثورة الصناعية إلى تزايد أعداد الطبقة العاملة الأوربية التي كانت تعاني من قساوة الظروف الاجتماعية، </a:t>
            </a:r>
            <a:r>
              <a:rPr lang="ar-MA" sz="3200" b="1" u="sng" dirty="0"/>
              <a:t>منها:</a:t>
            </a:r>
          </a:p>
          <a:p>
            <a:pPr algn="r"/>
            <a:r>
              <a:rPr lang="ar-MA" sz="3200" b="1" dirty="0" smtClean="0">
                <a:solidFill>
                  <a:srgbClr val="00B050"/>
                </a:solidFill>
              </a:rPr>
              <a:t>- </a:t>
            </a:r>
            <a:r>
              <a:rPr lang="ar-MA" sz="3200" b="1" dirty="0" smtClean="0"/>
              <a:t>طول </a:t>
            </a:r>
            <a:r>
              <a:rPr lang="ar-MA" sz="3200" b="1" dirty="0"/>
              <a:t>مدة العمل اليومي. </a:t>
            </a:r>
          </a:p>
          <a:p>
            <a:pPr algn="r"/>
            <a:r>
              <a:rPr lang="ar-MA" sz="3200" b="1" dirty="0" smtClean="0">
                <a:solidFill>
                  <a:srgbClr val="00B050"/>
                </a:solidFill>
              </a:rPr>
              <a:t>- </a:t>
            </a:r>
            <a:r>
              <a:rPr lang="ar-MA" sz="3200" b="1" dirty="0" smtClean="0"/>
              <a:t>ضعف </a:t>
            </a:r>
            <a:r>
              <a:rPr lang="ar-MA" sz="3200" b="1" dirty="0"/>
              <a:t>الأجور. </a:t>
            </a:r>
          </a:p>
          <a:p>
            <a:pPr algn="r"/>
            <a:r>
              <a:rPr lang="ar-MA" sz="3200" b="1" dirty="0" smtClean="0">
                <a:solidFill>
                  <a:srgbClr val="00B050"/>
                </a:solidFill>
              </a:rPr>
              <a:t>- </a:t>
            </a:r>
            <a:r>
              <a:rPr lang="ar-MA" sz="3200" b="1" dirty="0" smtClean="0"/>
              <a:t>السكن </a:t>
            </a:r>
            <a:r>
              <a:rPr lang="ar-MA" sz="3200" b="1" dirty="0"/>
              <a:t>غير اللائق. </a:t>
            </a:r>
          </a:p>
          <a:p>
            <a:pPr algn="r"/>
            <a:r>
              <a:rPr lang="ar-MA" sz="3200" b="1" dirty="0" smtClean="0">
                <a:solidFill>
                  <a:srgbClr val="00B050"/>
                </a:solidFill>
              </a:rPr>
              <a:t>- </a:t>
            </a:r>
            <a:r>
              <a:rPr lang="ar-MA" sz="3200" b="1" dirty="0" smtClean="0"/>
              <a:t>نقص </a:t>
            </a:r>
            <a:r>
              <a:rPr lang="ar-MA" sz="3200" b="1" dirty="0"/>
              <a:t>وسوء التغذية. </a:t>
            </a:r>
          </a:p>
          <a:p>
            <a:pPr algn="r"/>
            <a:r>
              <a:rPr lang="ar-MA" sz="3200" b="1" dirty="0" smtClean="0">
                <a:solidFill>
                  <a:srgbClr val="00B050"/>
                </a:solidFill>
              </a:rPr>
              <a:t>- </a:t>
            </a:r>
            <a:r>
              <a:rPr lang="ar-MA" sz="3200" b="1" dirty="0" smtClean="0"/>
              <a:t>انتشار </a:t>
            </a:r>
            <a:r>
              <a:rPr lang="ar-MA" sz="3200" b="1" dirty="0"/>
              <a:t>الأوبئة. </a:t>
            </a:r>
          </a:p>
          <a:p>
            <a:pPr algn="r"/>
            <a:r>
              <a:rPr lang="ar-MA" sz="3200" b="1" dirty="0" smtClean="0">
                <a:solidFill>
                  <a:srgbClr val="00B050"/>
                </a:solidFill>
              </a:rPr>
              <a:t>- </a:t>
            </a:r>
            <a:r>
              <a:rPr lang="ar-MA" sz="3200" b="1" dirty="0" smtClean="0"/>
              <a:t>كثرة </a:t>
            </a:r>
            <a:r>
              <a:rPr lang="ar-MA" sz="3200" b="1" dirty="0"/>
              <a:t>تشغيل الأطفال والنساء بأجور زهيدة.</a:t>
            </a:r>
            <a:endParaRPr lang="fr-FR" sz="3200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1538" y="357166"/>
            <a:ext cx="77251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MA" sz="3600" b="1" dirty="0" smtClean="0">
                <a:solidFill>
                  <a:srgbClr val="FF0000"/>
                </a:solidFill>
              </a:rPr>
              <a:t>3-بروز </a:t>
            </a:r>
            <a:r>
              <a:rPr lang="ar-MA" sz="3600" b="1" dirty="0">
                <a:solidFill>
                  <a:srgbClr val="FF0000"/>
                </a:solidFill>
              </a:rPr>
              <a:t>الفكر الاشتراكي </a:t>
            </a:r>
            <a:r>
              <a:rPr lang="ar-MA" sz="3600" b="1" dirty="0" smtClean="0">
                <a:solidFill>
                  <a:srgbClr val="FF0000"/>
                </a:solidFill>
              </a:rPr>
              <a:t>والحركة </a:t>
            </a:r>
            <a:r>
              <a:rPr lang="ar-MA" sz="3600" b="1" dirty="0">
                <a:solidFill>
                  <a:srgbClr val="FF0000"/>
                </a:solidFill>
              </a:rPr>
              <a:t>النقابية </a:t>
            </a:r>
            <a:r>
              <a:rPr lang="ar-MA" sz="3600" b="1" dirty="0" smtClean="0">
                <a:solidFill>
                  <a:srgbClr val="FF0000"/>
                </a:solidFill>
              </a:rPr>
              <a:t>ونتائجها:</a:t>
            </a:r>
            <a:endParaRPr lang="fr-FR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1538" y="357166"/>
            <a:ext cx="77251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MA" sz="3600" b="1" dirty="0" smtClean="0">
                <a:solidFill>
                  <a:srgbClr val="FF0000"/>
                </a:solidFill>
              </a:rPr>
              <a:t>3-بروز </a:t>
            </a:r>
            <a:r>
              <a:rPr lang="ar-MA" sz="3600" b="1" dirty="0">
                <a:solidFill>
                  <a:srgbClr val="FF0000"/>
                </a:solidFill>
              </a:rPr>
              <a:t>الفكر الاشتراكي </a:t>
            </a:r>
            <a:r>
              <a:rPr lang="ar-MA" sz="3600" b="1" dirty="0" smtClean="0">
                <a:solidFill>
                  <a:srgbClr val="FF0000"/>
                </a:solidFill>
              </a:rPr>
              <a:t>والحركة </a:t>
            </a:r>
            <a:r>
              <a:rPr lang="ar-MA" sz="3600" b="1" dirty="0">
                <a:solidFill>
                  <a:srgbClr val="FF0000"/>
                </a:solidFill>
              </a:rPr>
              <a:t>النقابية </a:t>
            </a:r>
            <a:r>
              <a:rPr lang="ar-MA" sz="3600" b="1" dirty="0" smtClean="0">
                <a:solidFill>
                  <a:srgbClr val="FF0000"/>
                </a:solidFill>
              </a:rPr>
              <a:t>ونتائجها: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28794" y="1000108"/>
            <a:ext cx="65261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MA" sz="3200" b="1" dirty="0" smtClean="0">
                <a:solidFill>
                  <a:srgbClr val="00B050"/>
                </a:solidFill>
              </a:rPr>
              <a:t>1-ظهر </a:t>
            </a:r>
            <a:r>
              <a:rPr lang="ar-MA" sz="3200" b="1" dirty="0">
                <a:solidFill>
                  <a:srgbClr val="00B050"/>
                </a:solidFill>
              </a:rPr>
              <a:t>الفكر الاشتراكي بأوروبا خلال القرن </a:t>
            </a:r>
            <a:r>
              <a:rPr lang="ar-MA" sz="3200" b="1" dirty="0" smtClean="0">
                <a:solidFill>
                  <a:srgbClr val="00B050"/>
                </a:solidFill>
              </a:rPr>
              <a:t>19:</a:t>
            </a:r>
            <a:endParaRPr lang="fr-FR" sz="3200" dirty="0">
              <a:solidFill>
                <a:srgbClr val="00B05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595021"/>
            <a:ext cx="864396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MA" sz="2800" b="1" dirty="0"/>
              <a:t>إذا كان النهج الاقتصادي الليبرالي قد مثل مصالح البورجوازية، فإن الفكر الاشتراكي دافع عن مصالح الطبقة الفقيرة، وقد </a:t>
            </a:r>
            <a:r>
              <a:rPr lang="ar-MA" sz="2800" b="1" dirty="0" smtClean="0"/>
              <a:t>صنفت الاشتراكية </a:t>
            </a:r>
            <a:r>
              <a:rPr lang="ar-MA" sz="2800" b="1" dirty="0"/>
              <a:t>إلى نوعين رئيسيين، </a:t>
            </a:r>
            <a:r>
              <a:rPr lang="ar-MA" sz="2800" b="1" u="sng" dirty="0"/>
              <a:t>هما:</a:t>
            </a:r>
          </a:p>
          <a:p>
            <a:pPr algn="r"/>
            <a:r>
              <a:rPr lang="ar-MA" sz="2800" b="1" dirty="0" smtClean="0">
                <a:solidFill>
                  <a:srgbClr val="002060"/>
                </a:solidFill>
              </a:rPr>
              <a:t>- الاشتراكية </a:t>
            </a:r>
            <a:r>
              <a:rPr lang="ar-MA" sz="2800" b="1" dirty="0">
                <a:solidFill>
                  <a:srgbClr val="002060"/>
                </a:solidFill>
              </a:rPr>
              <a:t>الطوباوية: </a:t>
            </a:r>
            <a:r>
              <a:rPr lang="ar-MA" sz="2800" b="1" dirty="0"/>
              <a:t>من مبادئها انتقاد الملكية الخاصة، والمناداة بسيطرة الدولة على وسائل الإنتاج، وإنشاء التعاونيات، ومن </a:t>
            </a:r>
            <a:r>
              <a:rPr lang="ar-MA" sz="2800" b="1" dirty="0" smtClean="0"/>
              <a:t>ابرز أقطابها </a:t>
            </a:r>
            <a:r>
              <a:rPr lang="ar-MA" sz="2800" b="1" dirty="0"/>
              <a:t>الفرنسيان: </a:t>
            </a:r>
            <a:r>
              <a:rPr lang="ar-MA" sz="2800" b="1" u="sng" dirty="0"/>
              <a:t>سان سيمون</a:t>
            </a:r>
            <a:r>
              <a:rPr lang="ar-MA" sz="2800" b="1" dirty="0"/>
              <a:t>، </a:t>
            </a:r>
            <a:r>
              <a:rPr lang="ar-MA" sz="2800" b="1" u="sng" dirty="0"/>
              <a:t>وشارل فوريي</a:t>
            </a:r>
            <a:r>
              <a:rPr lang="ar-MA" sz="2800" b="1" dirty="0"/>
              <a:t>، والانجليزي </a:t>
            </a:r>
            <a:r>
              <a:rPr lang="ar-MA" sz="2800" b="1" u="sng" dirty="0"/>
              <a:t>روبيرأوين</a:t>
            </a:r>
            <a:r>
              <a:rPr lang="ar-MA" sz="2800" b="1" dirty="0"/>
              <a:t>، وتولدت الفوضوية عن هذا الاتجاه.</a:t>
            </a:r>
          </a:p>
          <a:p>
            <a:pPr algn="r"/>
            <a:r>
              <a:rPr lang="ar-MA" sz="2800" b="1" dirty="0" smtClean="0">
                <a:solidFill>
                  <a:srgbClr val="002060"/>
                </a:solidFill>
              </a:rPr>
              <a:t>- الاشتراكية </a:t>
            </a:r>
            <a:r>
              <a:rPr lang="ar-MA" sz="2800" b="1" dirty="0">
                <a:solidFill>
                  <a:srgbClr val="002060"/>
                </a:solidFill>
              </a:rPr>
              <a:t>العلمية: </a:t>
            </a:r>
            <a:r>
              <a:rPr lang="ar-MA" sz="2800" b="1" dirty="0"/>
              <a:t>من أهم مبادئها اعتبار الصراع الطبقي أساس التطور التاريخي، ودعوة العمال </a:t>
            </a:r>
            <a:r>
              <a:rPr lang="ar-MA" sz="2800" b="1" dirty="0" smtClean="0"/>
              <a:t>إلى </a:t>
            </a:r>
            <a:r>
              <a:rPr lang="ar-MA" sz="2800" b="1" dirty="0"/>
              <a:t>استعمال </a:t>
            </a:r>
            <a:r>
              <a:rPr lang="ar-MA" sz="2800" b="1" dirty="0" smtClean="0"/>
              <a:t>العنف </a:t>
            </a:r>
            <a:r>
              <a:rPr lang="ar-MA" sz="2800" b="1" dirty="0"/>
              <a:t>الثوري (الإضرابات – المظاهرات – الثورات) للقضاء على الرأسمالية ولإقامة النظام الاشتراكي، </a:t>
            </a:r>
            <a:r>
              <a:rPr lang="ar-MA" sz="2800" b="1" dirty="0" smtClean="0"/>
              <a:t>      ومن </a:t>
            </a:r>
            <a:r>
              <a:rPr lang="ar-MA" sz="2800" b="1" dirty="0"/>
              <a:t>أبرز زعماء </a:t>
            </a:r>
            <a:r>
              <a:rPr lang="ar-MA" sz="2800" b="1" dirty="0" smtClean="0"/>
              <a:t>هذا الاتجاه </a:t>
            </a:r>
            <a:r>
              <a:rPr lang="ar-MA" sz="2800" b="1" dirty="0"/>
              <a:t>المفكر الألماني </a:t>
            </a:r>
            <a:r>
              <a:rPr lang="ar-MA" sz="2800" b="1" u="sng" dirty="0"/>
              <a:t>كارل ماركس</a:t>
            </a:r>
            <a:r>
              <a:rPr lang="ar-MA" sz="2800" b="1" dirty="0"/>
              <a:t>.</a:t>
            </a:r>
            <a:endParaRPr lang="fr-FR" sz="2800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1538" y="357166"/>
            <a:ext cx="77251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MA" sz="3600" b="1" dirty="0" smtClean="0">
                <a:solidFill>
                  <a:srgbClr val="FF0000"/>
                </a:solidFill>
              </a:rPr>
              <a:t>3-بروز </a:t>
            </a:r>
            <a:r>
              <a:rPr lang="ar-MA" sz="3600" b="1" dirty="0">
                <a:solidFill>
                  <a:srgbClr val="FF0000"/>
                </a:solidFill>
              </a:rPr>
              <a:t>الفكر الاشتراكي </a:t>
            </a:r>
            <a:r>
              <a:rPr lang="ar-MA" sz="3600" b="1" dirty="0" smtClean="0">
                <a:solidFill>
                  <a:srgbClr val="FF0000"/>
                </a:solidFill>
              </a:rPr>
              <a:t>والحركة </a:t>
            </a:r>
            <a:r>
              <a:rPr lang="ar-MA" sz="3600" b="1" dirty="0">
                <a:solidFill>
                  <a:srgbClr val="FF0000"/>
                </a:solidFill>
              </a:rPr>
              <a:t>النقابية </a:t>
            </a:r>
            <a:r>
              <a:rPr lang="ar-MA" sz="3600" b="1" dirty="0" smtClean="0">
                <a:solidFill>
                  <a:srgbClr val="FF0000"/>
                </a:solidFill>
              </a:rPr>
              <a:t>ونتائجها: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928670"/>
            <a:ext cx="89297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MA" sz="3200" b="1" dirty="0" smtClean="0">
                <a:solidFill>
                  <a:srgbClr val="00B050"/>
                </a:solidFill>
              </a:rPr>
              <a:t>2-نشأت الحركة النقابية بأوروبا وحصل العمال على بعض المكاسب</a:t>
            </a:r>
            <a:endParaRPr lang="fr-FR" sz="3200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4282" y="1582341"/>
            <a:ext cx="84296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MA" sz="2800" b="1" dirty="0" smtClean="0">
                <a:solidFill>
                  <a:srgbClr val="00B050"/>
                </a:solidFill>
              </a:rPr>
              <a:t>- </a:t>
            </a:r>
            <a:r>
              <a:rPr lang="ar-MA" sz="2800" b="1" dirty="0" smtClean="0"/>
              <a:t>في </a:t>
            </a:r>
            <a:r>
              <a:rPr lang="ar-MA" sz="2800" b="1" dirty="0"/>
              <a:t>النصف الأول من </a:t>
            </a:r>
            <a:r>
              <a:rPr lang="ar-MA" sz="2800" b="1" dirty="0" smtClean="0"/>
              <a:t>القرن 19م </a:t>
            </a:r>
            <a:r>
              <a:rPr lang="ar-MA" sz="2800" b="1" dirty="0"/>
              <a:t>شكل العمال في بعض الدول الأوربية عدة جمعيات من أجل الدفاع عن حقوقهم. </a:t>
            </a:r>
          </a:p>
          <a:p>
            <a:pPr algn="r"/>
            <a:r>
              <a:rPr lang="ar-MA" sz="2800" b="1" dirty="0" smtClean="0">
                <a:solidFill>
                  <a:srgbClr val="00B050"/>
                </a:solidFill>
              </a:rPr>
              <a:t>- </a:t>
            </a:r>
            <a:r>
              <a:rPr lang="ar-MA" sz="2800" b="1" dirty="0" smtClean="0"/>
              <a:t>في </a:t>
            </a:r>
            <a:r>
              <a:rPr lang="ar-MA" sz="2800" b="1" dirty="0"/>
              <a:t>النصف الثاني من نفس </a:t>
            </a:r>
            <a:r>
              <a:rPr lang="ar-MA" sz="2800" b="1" dirty="0" smtClean="0"/>
              <a:t>القرن 19م </a:t>
            </a:r>
            <a:r>
              <a:rPr lang="ar-MA" sz="2800" b="1" dirty="0"/>
              <a:t>تأسست نقابات عمالية قوية في كل من بريطانيا وفرنسا وألمانيا وتكتلت هذه النقابات العمالية </a:t>
            </a:r>
            <a:r>
              <a:rPr lang="ar-MA" sz="2800" b="1" dirty="0" smtClean="0"/>
              <a:t>عالميا </a:t>
            </a:r>
            <a:r>
              <a:rPr lang="ar-MA" sz="2800" b="1" dirty="0"/>
              <a:t>في إطار عرف باسم "الأممية".</a:t>
            </a:r>
          </a:p>
          <a:p>
            <a:pPr algn="r"/>
            <a:r>
              <a:rPr lang="ar-MA" sz="2800" b="1" dirty="0" smtClean="0">
                <a:solidFill>
                  <a:srgbClr val="00B050"/>
                </a:solidFill>
              </a:rPr>
              <a:t>- </a:t>
            </a:r>
            <a:r>
              <a:rPr lang="ar-MA" sz="2800" b="1" dirty="0" smtClean="0"/>
              <a:t>حصل </a:t>
            </a:r>
            <a:r>
              <a:rPr lang="ar-MA" sz="2800" b="1" dirty="0"/>
              <a:t>العمال الأوربيون على بعض المكاسب من أهمها تقليص مدة العمل اليومي، والزيادة في الأجور، والاستفادة من عطلة </a:t>
            </a:r>
            <a:r>
              <a:rPr lang="ar-MA" sz="2800" b="1" dirty="0" smtClean="0"/>
              <a:t>نهاية الأسبوع</a:t>
            </a:r>
            <a:r>
              <a:rPr lang="ar-MA" sz="2800" b="1" dirty="0"/>
              <a:t>، وإحداث تعويضات المرض وحوادث الشغل والتقاعد والبطالة، وحق الإضراب، ومنع تشغيل الأطفال، </a:t>
            </a:r>
            <a:r>
              <a:rPr lang="ar-MA" sz="2800" b="1" dirty="0" smtClean="0"/>
              <a:t>والاحتفال بعيد </a:t>
            </a:r>
            <a:r>
              <a:rPr lang="ar-MA" sz="2800" b="1" dirty="0"/>
              <a:t>الشغل (في فاتح ماي </a:t>
            </a:r>
            <a:r>
              <a:rPr lang="ar-MA" sz="2800" b="1" dirty="0" smtClean="0"/>
              <a:t>من      كل </a:t>
            </a:r>
            <a:r>
              <a:rPr lang="ar-MA" sz="2800" b="1" dirty="0"/>
              <a:t>سنة</a:t>
            </a:r>
            <a:r>
              <a:rPr lang="ar-MA" sz="2800" b="1" dirty="0" smtClean="0"/>
              <a:t>)</a:t>
            </a:r>
            <a:endParaRPr lang="fr-FR" sz="2800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000892" y="428604"/>
            <a:ext cx="142218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MA" sz="4400" b="1" u="sng" dirty="0">
                <a:solidFill>
                  <a:srgbClr val="C00000"/>
                </a:solidFill>
              </a:rPr>
              <a:t>خاتمة:</a:t>
            </a:r>
            <a:endParaRPr lang="fr-FR" sz="4400" u="sng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000892" y="428604"/>
            <a:ext cx="142218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MA" sz="4400" b="1" u="sng" dirty="0">
                <a:solidFill>
                  <a:srgbClr val="C00000"/>
                </a:solidFill>
              </a:rPr>
              <a:t>خاتمة:</a:t>
            </a:r>
            <a:endParaRPr lang="fr-FR" sz="4400" u="sng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5720" y="1571612"/>
            <a:ext cx="82868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MA" sz="3600" b="1" dirty="0"/>
              <a:t>تعتبر هذه التحولات الاجتماعية والفكرية انعكاسا مباشر للتطورات الاقتصادية في أوربا خلال </a:t>
            </a:r>
            <a:r>
              <a:rPr lang="ar-MA" sz="3600" b="1" dirty="0" smtClean="0"/>
              <a:t>القرن 19م </a:t>
            </a:r>
            <a:r>
              <a:rPr lang="ar-MA" sz="3600" b="1" dirty="0"/>
              <a:t>والتي واكبها بروز </a:t>
            </a:r>
            <a:r>
              <a:rPr lang="ar-MA" sz="3600" b="1" dirty="0" smtClean="0"/>
              <a:t>قوى رأسمالية </a:t>
            </a:r>
            <a:r>
              <a:rPr lang="ar-MA" sz="3600" b="1" dirty="0"/>
              <a:t>جديدة خارج أوربا هي الولايات المتحدة الأمريكية واليابان.</a:t>
            </a:r>
            <a:endParaRPr lang="fr-FR" sz="3600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7224" y="428604"/>
            <a:ext cx="7467600" cy="714380"/>
          </a:xfrm>
        </p:spPr>
        <p:txBody>
          <a:bodyPr>
            <a:noAutofit/>
          </a:bodyPr>
          <a:lstStyle/>
          <a:p>
            <a:pPr algn="r"/>
            <a:r>
              <a:rPr lang="ar-MA" sz="5400" b="1" u="sng" dirty="0" smtClean="0">
                <a:solidFill>
                  <a:srgbClr val="C00000"/>
                </a:solidFill>
              </a:rPr>
              <a:t>مقدمة:</a:t>
            </a:r>
            <a:endParaRPr lang="fr-FR" sz="5400" u="sng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7224" y="428604"/>
            <a:ext cx="7467600" cy="714380"/>
          </a:xfrm>
        </p:spPr>
        <p:txBody>
          <a:bodyPr>
            <a:noAutofit/>
          </a:bodyPr>
          <a:lstStyle/>
          <a:p>
            <a:pPr algn="r"/>
            <a:r>
              <a:rPr lang="ar-MA" sz="5400" b="1" u="sng" dirty="0" smtClean="0">
                <a:solidFill>
                  <a:srgbClr val="C00000"/>
                </a:solidFill>
              </a:rPr>
              <a:t>مقدمة:</a:t>
            </a:r>
            <a:endParaRPr lang="fr-FR" sz="5400" u="sng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1472" y="1285860"/>
            <a:ext cx="79296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MA" sz="3200" b="1" dirty="0"/>
              <a:t>عرفت أوربا تحولات اجتماعية وفكرية خلال </a:t>
            </a:r>
            <a:r>
              <a:rPr lang="ar-MA" sz="3200" b="1" dirty="0" smtClean="0"/>
              <a:t>نهاية القرن 19م </a:t>
            </a:r>
            <a:r>
              <a:rPr lang="ar-MA" sz="3200" b="1" dirty="0"/>
              <a:t>وبداية </a:t>
            </a:r>
            <a:r>
              <a:rPr lang="ar-MA" sz="3200" b="1" dirty="0" smtClean="0"/>
              <a:t>القرن 20م</a:t>
            </a:r>
            <a:r>
              <a:rPr lang="ar-MA" sz="3200" b="1" dirty="0"/>
              <a:t>، وذلك بسبب التطورات الاقتصادية وتحكم </a:t>
            </a:r>
            <a:r>
              <a:rPr lang="ar-MA" sz="3200" b="1" dirty="0" smtClean="0"/>
              <a:t>الرأسمالية في </a:t>
            </a:r>
            <a:r>
              <a:rPr lang="ar-MA" sz="3200" b="1" dirty="0"/>
              <a:t>الاقتصاد والسياسة، حيث ظهر الفكر الاشتراكي وتبنته الطبقة العاملة لمواجهة الاستغلال الرأسمالي.</a:t>
            </a:r>
            <a:endParaRPr lang="fr-FR" sz="3200" dirty="0"/>
          </a:p>
        </p:txBody>
      </p:sp>
      <p:sp>
        <p:nvSpPr>
          <p:cNvPr id="4" name="Rectangle 3"/>
          <p:cNvSpPr/>
          <p:nvPr/>
        </p:nvSpPr>
        <p:spPr>
          <a:xfrm>
            <a:off x="714348" y="3929066"/>
            <a:ext cx="77867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MA" sz="2800" b="1" dirty="0">
                <a:cs typeface="+mj-cs"/>
              </a:rPr>
              <a:t>فما هي مظاهر وعوامل </a:t>
            </a:r>
            <a:r>
              <a:rPr lang="ar-MA" sz="2800" b="1" dirty="0" smtClean="0">
                <a:cs typeface="+mj-cs"/>
              </a:rPr>
              <a:t>النمو الديمغرافي </a:t>
            </a:r>
            <a:r>
              <a:rPr lang="ar-MA" sz="2800" b="1" dirty="0">
                <a:cs typeface="+mj-cs"/>
              </a:rPr>
              <a:t>والحضري بأوربا؟</a:t>
            </a:r>
            <a:r>
              <a:rPr lang="fr-FR" sz="2800" b="1" dirty="0" smtClean="0">
                <a:solidFill>
                  <a:srgbClr val="00B050"/>
                </a:solidFill>
                <a:cs typeface="+mj-cs"/>
              </a:rPr>
              <a:t>*</a:t>
            </a:r>
            <a:endParaRPr lang="fr-FR" sz="2800" dirty="0">
              <a:solidFill>
                <a:srgbClr val="00B050"/>
              </a:solidFill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29058" y="4643446"/>
            <a:ext cx="46528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MA" sz="2800" b="1" dirty="0">
                <a:cs typeface="+mj-cs"/>
              </a:rPr>
              <a:t>ما هي تحولات البنية </a:t>
            </a:r>
            <a:r>
              <a:rPr lang="ar-MA" sz="2800" b="1" dirty="0" smtClean="0">
                <a:cs typeface="+mj-cs"/>
              </a:rPr>
              <a:t>الاجتماعية؟</a:t>
            </a:r>
            <a:r>
              <a:rPr lang="ar-MA" sz="2800" b="1" dirty="0">
                <a:cs typeface="+mj-cs"/>
              </a:rPr>
              <a:t> </a:t>
            </a:r>
            <a:r>
              <a:rPr lang="fr-FR" sz="2800" b="1" dirty="0">
                <a:solidFill>
                  <a:srgbClr val="00B050"/>
                </a:solidFill>
                <a:cs typeface="+mj-cs"/>
              </a:rPr>
              <a:t>*</a:t>
            </a:r>
            <a:endParaRPr lang="fr-FR" sz="2800" dirty="0"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00232" y="5286388"/>
            <a:ext cx="65008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MA" sz="2800" b="1" dirty="0">
                <a:cs typeface="+mj-cs"/>
              </a:rPr>
              <a:t>كيف برز الفكر الاشتراكي وظهرت الحركة النقابية؟ </a:t>
            </a:r>
            <a:r>
              <a:rPr lang="fr-FR" sz="2800" b="1" dirty="0" smtClean="0">
                <a:solidFill>
                  <a:srgbClr val="00B050"/>
                </a:solidFill>
                <a:cs typeface="+mj-cs"/>
              </a:rPr>
              <a:t>*</a:t>
            </a:r>
            <a:endParaRPr lang="fr-FR" sz="2800" dirty="0">
              <a:cs typeface="+mj-cs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00100" y="0"/>
            <a:ext cx="7467600" cy="928662"/>
          </a:xfrm>
        </p:spPr>
        <p:txBody>
          <a:bodyPr>
            <a:normAutofit/>
          </a:bodyPr>
          <a:lstStyle/>
          <a:p>
            <a:pPr algn="r"/>
            <a:r>
              <a:rPr lang="ar-MA" sz="5400" b="1" u="sng" dirty="0" smtClean="0">
                <a:solidFill>
                  <a:srgbClr val="C00000"/>
                </a:solidFill>
              </a:rPr>
              <a:t>محاور الدرس:</a:t>
            </a:r>
            <a:endParaRPr lang="fr-FR" sz="5400" b="1" u="sng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00100" y="0"/>
            <a:ext cx="7467600" cy="928662"/>
          </a:xfrm>
        </p:spPr>
        <p:txBody>
          <a:bodyPr>
            <a:normAutofit/>
          </a:bodyPr>
          <a:lstStyle/>
          <a:p>
            <a:pPr algn="r"/>
            <a:r>
              <a:rPr lang="ar-MA" sz="5400" b="1" u="sng" dirty="0" smtClean="0">
                <a:solidFill>
                  <a:srgbClr val="C00000"/>
                </a:solidFill>
              </a:rPr>
              <a:t>محاور الدرس:</a:t>
            </a:r>
            <a:endParaRPr lang="fr-FR" sz="5400" b="1" u="sng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28728" y="1000108"/>
            <a:ext cx="74045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MA" sz="3200" b="1" dirty="0">
                <a:solidFill>
                  <a:srgbClr val="FF0000"/>
                </a:solidFill>
              </a:rPr>
              <a:t>1</a:t>
            </a:r>
            <a:r>
              <a:rPr lang="ar-MA" sz="3200" b="1" dirty="0" smtClean="0">
                <a:solidFill>
                  <a:srgbClr val="FF0000"/>
                </a:solidFill>
              </a:rPr>
              <a:t>-النمو </a:t>
            </a:r>
            <a:r>
              <a:rPr lang="ar-MA" sz="3200" b="1" dirty="0">
                <a:solidFill>
                  <a:srgbClr val="FF0000"/>
                </a:solidFill>
              </a:rPr>
              <a:t>الديمغرافي و الحضري بأوربا خلال القرن 19 :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57488" y="1571612"/>
            <a:ext cx="5525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MA" sz="2800" b="1" dirty="0">
                <a:solidFill>
                  <a:srgbClr val="00B050"/>
                </a:solidFill>
              </a:rPr>
              <a:t> </a:t>
            </a:r>
            <a:r>
              <a:rPr lang="ar-MA" sz="2800" b="1" dirty="0" smtClean="0">
                <a:solidFill>
                  <a:srgbClr val="00B050"/>
                </a:solidFill>
              </a:rPr>
              <a:t>1-النمو </a:t>
            </a:r>
            <a:r>
              <a:rPr lang="ar-MA" sz="2800" b="1" dirty="0">
                <a:solidFill>
                  <a:srgbClr val="00B050"/>
                </a:solidFill>
              </a:rPr>
              <a:t>الديمغرافي بأوروبا خلال القرن </a:t>
            </a:r>
            <a:r>
              <a:rPr lang="ar-MA" sz="2800" b="1" dirty="0" smtClean="0">
                <a:solidFill>
                  <a:srgbClr val="00B050"/>
                </a:solidFill>
              </a:rPr>
              <a:t>19م.</a:t>
            </a:r>
            <a:endParaRPr lang="fr-FR" sz="2800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29322" y="2071678"/>
            <a:ext cx="2500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MA" sz="2800" b="1" dirty="0" smtClean="0">
                <a:solidFill>
                  <a:srgbClr val="00B050"/>
                </a:solidFill>
              </a:rPr>
              <a:t>2-النمو الحضري.</a:t>
            </a:r>
            <a:endParaRPr lang="fr-FR" sz="2800" dirty="0">
              <a:solidFill>
                <a:srgbClr val="00B05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43174" y="2571744"/>
            <a:ext cx="57761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MA" sz="2800" b="1" dirty="0" smtClean="0">
                <a:solidFill>
                  <a:srgbClr val="00B050"/>
                </a:solidFill>
              </a:rPr>
              <a:t>3-تحركات </a:t>
            </a:r>
            <a:r>
              <a:rPr lang="ar-MA" sz="2800" b="1" dirty="0">
                <a:solidFill>
                  <a:srgbClr val="00B050"/>
                </a:solidFill>
              </a:rPr>
              <a:t>السكان الأوروبيين خلال </a:t>
            </a:r>
            <a:r>
              <a:rPr lang="ar-MA" sz="2800" b="1" dirty="0" smtClean="0">
                <a:solidFill>
                  <a:srgbClr val="00B050"/>
                </a:solidFill>
              </a:rPr>
              <a:t>القرن 19م.</a:t>
            </a:r>
            <a:endParaRPr lang="fr-FR" sz="2800" dirty="0">
              <a:solidFill>
                <a:srgbClr val="00B05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28794" y="3214686"/>
            <a:ext cx="68723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MA" sz="3200" b="1" dirty="0" smtClean="0">
                <a:solidFill>
                  <a:srgbClr val="FF0000"/>
                </a:solidFill>
              </a:rPr>
              <a:t>2-تحولات </a:t>
            </a:r>
            <a:r>
              <a:rPr lang="ar-MA" sz="3200" b="1" dirty="0">
                <a:solidFill>
                  <a:srgbClr val="FF0000"/>
                </a:solidFill>
              </a:rPr>
              <a:t>البنية الاجتماعية بأوربا خلال القرن 19: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86116" y="3786190"/>
            <a:ext cx="49552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MA" sz="2800" b="1" dirty="0" smtClean="0">
                <a:solidFill>
                  <a:srgbClr val="00B050"/>
                </a:solidFill>
              </a:rPr>
              <a:t>1-تراجع </a:t>
            </a:r>
            <a:r>
              <a:rPr lang="ar-MA" sz="2800" b="1" dirty="0">
                <a:solidFill>
                  <a:srgbClr val="00B050"/>
                </a:solidFill>
              </a:rPr>
              <a:t>الإقطاعية </a:t>
            </a:r>
            <a:r>
              <a:rPr lang="ar-MA" sz="2800" b="1" dirty="0" smtClean="0">
                <a:solidFill>
                  <a:srgbClr val="00B050"/>
                </a:solidFill>
              </a:rPr>
              <a:t>وتصاعد البورجوازية.</a:t>
            </a:r>
            <a:endParaRPr lang="fr-FR" sz="2800" dirty="0">
              <a:solidFill>
                <a:srgbClr val="00B05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29124" y="4286256"/>
            <a:ext cx="41434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MA" sz="2800" b="1" dirty="0" smtClean="0">
                <a:solidFill>
                  <a:srgbClr val="00B050"/>
                </a:solidFill>
              </a:rPr>
              <a:t>2-تضاعف </a:t>
            </a:r>
            <a:r>
              <a:rPr lang="ar-MA" sz="2800" b="1" dirty="0">
                <a:solidFill>
                  <a:srgbClr val="00B050"/>
                </a:solidFill>
              </a:rPr>
              <a:t>حجم الطبقة  </a:t>
            </a:r>
            <a:r>
              <a:rPr lang="ar-MA" sz="2800" b="1" dirty="0" smtClean="0">
                <a:solidFill>
                  <a:srgbClr val="00B050"/>
                </a:solidFill>
              </a:rPr>
              <a:t>العاملة.</a:t>
            </a:r>
            <a:endParaRPr lang="fr-FR" sz="2800" dirty="0">
              <a:solidFill>
                <a:srgbClr val="00B05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28794" y="4786322"/>
            <a:ext cx="68980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MA" sz="3200" b="1" dirty="0" smtClean="0">
                <a:solidFill>
                  <a:srgbClr val="FF0000"/>
                </a:solidFill>
              </a:rPr>
              <a:t>3-بروز </a:t>
            </a:r>
            <a:r>
              <a:rPr lang="ar-MA" sz="3200" b="1" dirty="0">
                <a:solidFill>
                  <a:srgbClr val="FF0000"/>
                </a:solidFill>
              </a:rPr>
              <a:t>الفكر الاشتراكي </a:t>
            </a:r>
            <a:r>
              <a:rPr lang="ar-MA" sz="3200" b="1" dirty="0" smtClean="0">
                <a:solidFill>
                  <a:srgbClr val="FF0000"/>
                </a:solidFill>
              </a:rPr>
              <a:t>والحركة </a:t>
            </a:r>
            <a:r>
              <a:rPr lang="ar-MA" sz="3200" b="1" dirty="0">
                <a:solidFill>
                  <a:srgbClr val="FF0000"/>
                </a:solidFill>
              </a:rPr>
              <a:t>النقابية </a:t>
            </a:r>
            <a:r>
              <a:rPr lang="ar-MA" sz="3200" b="1" dirty="0" smtClean="0">
                <a:solidFill>
                  <a:srgbClr val="FF0000"/>
                </a:solidFill>
              </a:rPr>
              <a:t>ونتائجها: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43174" y="5357826"/>
            <a:ext cx="57006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MA" sz="2800" b="1" dirty="0" smtClean="0">
                <a:solidFill>
                  <a:srgbClr val="00B050"/>
                </a:solidFill>
              </a:rPr>
              <a:t>1-ظهر </a:t>
            </a:r>
            <a:r>
              <a:rPr lang="ar-MA" sz="2800" b="1" dirty="0">
                <a:solidFill>
                  <a:srgbClr val="00B050"/>
                </a:solidFill>
              </a:rPr>
              <a:t>الفكر الاشتراكي بأوروبا خلال القرن </a:t>
            </a:r>
            <a:r>
              <a:rPr lang="ar-MA" sz="2800" b="1" dirty="0" smtClean="0">
                <a:solidFill>
                  <a:srgbClr val="00B050"/>
                </a:solidFill>
              </a:rPr>
              <a:t>19.</a:t>
            </a:r>
            <a:endParaRPr lang="fr-FR" sz="2800" dirty="0">
              <a:solidFill>
                <a:srgbClr val="00B05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7158" y="5857892"/>
            <a:ext cx="80724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MA" sz="2800" b="1" dirty="0" smtClean="0">
                <a:solidFill>
                  <a:srgbClr val="00B050"/>
                </a:solidFill>
              </a:rPr>
              <a:t>2-نشأت </a:t>
            </a:r>
            <a:r>
              <a:rPr lang="ar-MA" sz="2800" b="1" dirty="0">
                <a:solidFill>
                  <a:srgbClr val="00B050"/>
                </a:solidFill>
              </a:rPr>
              <a:t>الحركة النقابية بأوروبا  </a:t>
            </a:r>
            <a:r>
              <a:rPr lang="ar-MA" sz="2800" b="1" dirty="0" smtClean="0">
                <a:solidFill>
                  <a:srgbClr val="00B050"/>
                </a:solidFill>
              </a:rPr>
              <a:t>وحصل </a:t>
            </a:r>
            <a:r>
              <a:rPr lang="ar-MA" sz="2800" b="1" dirty="0">
                <a:solidFill>
                  <a:srgbClr val="00B050"/>
                </a:solidFill>
              </a:rPr>
              <a:t>العمال على بعض </a:t>
            </a:r>
            <a:r>
              <a:rPr lang="ar-MA" sz="2800" b="1" dirty="0" smtClean="0">
                <a:solidFill>
                  <a:srgbClr val="00B050"/>
                </a:solidFill>
              </a:rPr>
              <a:t>المكاسب.</a:t>
            </a:r>
            <a:endParaRPr lang="fr-FR" sz="2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42910" y="428604"/>
            <a:ext cx="82990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MA" sz="3600" b="1" dirty="0" smtClean="0">
                <a:solidFill>
                  <a:srgbClr val="FF0000"/>
                </a:solidFill>
              </a:rPr>
              <a:t>1-النمو </a:t>
            </a:r>
            <a:r>
              <a:rPr lang="ar-MA" sz="3600" b="1" dirty="0">
                <a:solidFill>
                  <a:srgbClr val="FF0000"/>
                </a:solidFill>
              </a:rPr>
              <a:t>الديمغرافي و الحضري بأوربا خلال القرن 19 :</a:t>
            </a:r>
            <a:endParaRPr lang="fr-FR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42910" y="428604"/>
            <a:ext cx="82990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MA" sz="3600" b="1" dirty="0" smtClean="0">
                <a:solidFill>
                  <a:srgbClr val="FF0000"/>
                </a:solidFill>
              </a:rPr>
              <a:t>1-النمو </a:t>
            </a:r>
            <a:r>
              <a:rPr lang="ar-MA" sz="3600" b="1" dirty="0">
                <a:solidFill>
                  <a:srgbClr val="FF0000"/>
                </a:solidFill>
              </a:rPr>
              <a:t>الديمغرافي و الحضري بأوربا خلال القرن 19 :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28860" y="1214422"/>
            <a:ext cx="61526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MA" sz="3200" b="1" dirty="0">
                <a:solidFill>
                  <a:srgbClr val="00B050"/>
                </a:solidFill>
              </a:rPr>
              <a:t> </a:t>
            </a:r>
            <a:r>
              <a:rPr lang="ar-MA" sz="3200" b="1" dirty="0" smtClean="0">
                <a:solidFill>
                  <a:srgbClr val="00B050"/>
                </a:solidFill>
              </a:rPr>
              <a:t>1-النمو </a:t>
            </a:r>
            <a:r>
              <a:rPr lang="ar-MA" sz="3200" b="1" dirty="0">
                <a:solidFill>
                  <a:srgbClr val="00B050"/>
                </a:solidFill>
              </a:rPr>
              <a:t>الديمغرافي بأوروبا خلال القرن </a:t>
            </a:r>
            <a:r>
              <a:rPr lang="ar-MA" sz="3200" b="1" dirty="0" smtClean="0">
                <a:solidFill>
                  <a:srgbClr val="00B050"/>
                </a:solidFill>
              </a:rPr>
              <a:t>19م:</a:t>
            </a:r>
            <a:endParaRPr lang="fr-FR" sz="3200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5720" y="1857364"/>
            <a:ext cx="835821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MA" sz="3200" b="1" dirty="0" smtClean="0"/>
              <a:t>تضاعف </a:t>
            </a:r>
            <a:r>
              <a:rPr lang="ar-MA" sz="3200" b="1" dirty="0"/>
              <a:t>عدد سكان أوربا خلال </a:t>
            </a:r>
            <a:r>
              <a:rPr lang="ar-MA" sz="3200" b="1" dirty="0" smtClean="0"/>
              <a:t>القرن 19م </a:t>
            </a:r>
            <a:r>
              <a:rPr lang="ar-MA" sz="3200" b="1" dirty="0"/>
              <a:t>بفعل العوامل الآتية:</a:t>
            </a:r>
          </a:p>
          <a:p>
            <a:pPr algn="r"/>
            <a:r>
              <a:rPr lang="ar-MA" sz="3200" b="1" dirty="0" smtClean="0">
                <a:solidFill>
                  <a:srgbClr val="00B050"/>
                </a:solidFill>
              </a:rPr>
              <a:t>- </a:t>
            </a:r>
            <a:r>
              <a:rPr lang="ar-MA" sz="3200" b="1" dirty="0" smtClean="0"/>
              <a:t>انخفاض </a:t>
            </a:r>
            <a:r>
              <a:rPr lang="ar-MA" sz="3200" b="1" dirty="0"/>
              <a:t>نسبة الوفيات أمام تحسن مستوى التغذية والظروف الصحية. </a:t>
            </a:r>
          </a:p>
          <a:p>
            <a:pPr algn="r"/>
            <a:r>
              <a:rPr lang="ar-MA" sz="3200" b="1" dirty="0" smtClean="0">
                <a:solidFill>
                  <a:srgbClr val="00B050"/>
                </a:solidFill>
              </a:rPr>
              <a:t>- </a:t>
            </a:r>
            <a:r>
              <a:rPr lang="ar-MA" sz="3200" b="1" dirty="0" smtClean="0"/>
              <a:t>استمرار </a:t>
            </a:r>
            <a:r>
              <a:rPr lang="ar-MA" sz="3200" b="1" dirty="0"/>
              <a:t>ارتفاع نسبة الولادات بسبب عدم تطبيق سياسة تحديد النسل. </a:t>
            </a:r>
          </a:p>
          <a:p>
            <a:pPr algn="r"/>
            <a:r>
              <a:rPr lang="ar-MA" sz="3200" b="1" dirty="0" smtClean="0">
                <a:solidFill>
                  <a:srgbClr val="00B050"/>
                </a:solidFill>
              </a:rPr>
              <a:t>- </a:t>
            </a:r>
            <a:r>
              <a:rPr lang="ar-MA" sz="3200" b="1" dirty="0" smtClean="0"/>
              <a:t>فتوة </a:t>
            </a:r>
            <a:r>
              <a:rPr lang="ar-MA" sz="3200" b="1" dirty="0"/>
              <a:t>البنية السكانية نتيجة ارتفاع معدل التكاثر الطبيعي. </a:t>
            </a:r>
            <a:endParaRPr lang="fr-FR" sz="3200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42910" y="428604"/>
            <a:ext cx="82990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MA" sz="3600" b="1" dirty="0" smtClean="0">
                <a:solidFill>
                  <a:srgbClr val="FF0000"/>
                </a:solidFill>
              </a:rPr>
              <a:t>1-النمو </a:t>
            </a:r>
            <a:r>
              <a:rPr lang="ar-MA" sz="3600" b="1" dirty="0">
                <a:solidFill>
                  <a:srgbClr val="FF0000"/>
                </a:solidFill>
              </a:rPr>
              <a:t>الديمغرافي و الحضري بأوربا خلال القرن 19 :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72132" y="1285860"/>
            <a:ext cx="30003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MA" sz="3200" b="1" dirty="0" smtClean="0">
                <a:solidFill>
                  <a:srgbClr val="00B050"/>
                </a:solidFill>
              </a:rPr>
              <a:t>2-النمو الحضري:</a:t>
            </a:r>
            <a:endParaRPr lang="fr-FR" sz="3200" dirty="0">
              <a:solidFill>
                <a:srgbClr val="00B05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7224" y="1857364"/>
            <a:ext cx="77153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MA" sz="3200" b="1" dirty="0"/>
              <a:t>عرف النمو الحضري بأوربا تطورا سريعا حيث تضخم عدد سكان بعض المدن الأوربية، وقد اقترن النمو الحضري السريع </a:t>
            </a:r>
            <a:r>
              <a:rPr lang="ar-MA" sz="3200" b="1" dirty="0" smtClean="0"/>
              <a:t>بعاملين هما</a:t>
            </a:r>
            <a:r>
              <a:rPr lang="ar-MA" sz="3200" b="1" dirty="0"/>
              <a:t>:</a:t>
            </a:r>
          </a:p>
          <a:p>
            <a:pPr algn="r"/>
            <a:r>
              <a:rPr lang="ar-MA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-عامل </a:t>
            </a:r>
            <a:r>
              <a:rPr lang="ar-MA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رئيسي: </a:t>
            </a:r>
            <a:r>
              <a:rPr lang="ar-MA" sz="3200" b="1" dirty="0"/>
              <a:t>انتشار الهجرة القروية. </a:t>
            </a:r>
          </a:p>
          <a:p>
            <a:pPr algn="r"/>
            <a:r>
              <a:rPr lang="ar-MA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-عامل </a:t>
            </a:r>
            <a:r>
              <a:rPr lang="ar-MA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ثانوي:</a:t>
            </a:r>
            <a:r>
              <a:rPr lang="ar-MA" sz="3200" b="1" dirty="0"/>
              <a:t> ارتفاع معدل التكاثر </a:t>
            </a:r>
            <a:r>
              <a:rPr lang="ar-MA" sz="3200" b="1" dirty="0" smtClean="0"/>
              <a:t>الطبيعي.</a:t>
            </a:r>
            <a:endParaRPr lang="fr-FR" sz="3200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42910" y="428604"/>
            <a:ext cx="82990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MA" sz="3600" b="1" dirty="0" smtClean="0">
                <a:solidFill>
                  <a:srgbClr val="FF0000"/>
                </a:solidFill>
              </a:rPr>
              <a:t>1-النمو </a:t>
            </a:r>
            <a:r>
              <a:rPr lang="ar-MA" sz="3600" b="1" dirty="0">
                <a:solidFill>
                  <a:srgbClr val="FF0000"/>
                </a:solidFill>
              </a:rPr>
              <a:t>الديمغرافي و الحضري بأوربا خلال القرن 19 :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85918" y="1142984"/>
            <a:ext cx="69192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MA" sz="3200" b="1" dirty="0" smtClean="0">
                <a:solidFill>
                  <a:srgbClr val="00B050"/>
                </a:solidFill>
              </a:rPr>
              <a:t>3-تحركات </a:t>
            </a:r>
            <a:r>
              <a:rPr lang="ar-MA" sz="3200" b="1" dirty="0">
                <a:solidFill>
                  <a:srgbClr val="00B050"/>
                </a:solidFill>
              </a:rPr>
              <a:t>السكان الأوروبيين خلال </a:t>
            </a:r>
            <a:r>
              <a:rPr lang="ar-MA" sz="3200" b="1" dirty="0" smtClean="0">
                <a:solidFill>
                  <a:srgbClr val="00B050"/>
                </a:solidFill>
              </a:rPr>
              <a:t>القرن 19م:</a:t>
            </a:r>
            <a:endParaRPr lang="fr-FR" sz="3200" dirty="0">
              <a:solidFill>
                <a:srgbClr val="00B05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1785926"/>
            <a:ext cx="835824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2800" b="1" dirty="0"/>
              <a:t> </a:t>
            </a:r>
            <a:r>
              <a:rPr lang="ar-MA" sz="2800" b="1" dirty="0" smtClean="0"/>
              <a:t>ارتبطت </a:t>
            </a:r>
            <a:r>
              <a:rPr lang="ar-MA" sz="2800" b="1" dirty="0"/>
              <a:t>الهجرة الداخلية في البلدان الأوربية لعدة أسباب، منها:</a:t>
            </a:r>
          </a:p>
          <a:p>
            <a:pPr algn="r"/>
            <a:r>
              <a:rPr lang="ar-MA" sz="2800" b="1" dirty="0" smtClean="0">
                <a:solidFill>
                  <a:srgbClr val="002060"/>
                </a:solidFill>
              </a:rPr>
              <a:t>   - الثورة </a:t>
            </a:r>
            <a:r>
              <a:rPr lang="ar-MA" sz="2800" b="1" dirty="0">
                <a:solidFill>
                  <a:srgbClr val="002060"/>
                </a:solidFill>
              </a:rPr>
              <a:t>الصناعية. </a:t>
            </a:r>
            <a:r>
              <a:rPr lang="ar-MA" sz="2800" b="1" dirty="0" smtClean="0">
                <a:solidFill>
                  <a:srgbClr val="002060"/>
                </a:solidFill>
              </a:rPr>
              <a:t>     </a:t>
            </a:r>
            <a:endParaRPr lang="ar-MA" sz="2800" b="1" dirty="0">
              <a:solidFill>
                <a:srgbClr val="002060"/>
              </a:solidFill>
            </a:endParaRPr>
          </a:p>
          <a:p>
            <a:pPr algn="r"/>
            <a:r>
              <a:rPr lang="ar-MA" sz="2800" b="1" dirty="0" smtClean="0">
                <a:solidFill>
                  <a:srgbClr val="002060"/>
                </a:solidFill>
              </a:rPr>
              <a:t>   - التوسع </a:t>
            </a:r>
            <a:r>
              <a:rPr lang="ar-MA" sz="2800" b="1" dirty="0">
                <a:solidFill>
                  <a:srgbClr val="002060"/>
                </a:solidFill>
              </a:rPr>
              <a:t>الرأسمالي. </a:t>
            </a:r>
            <a:r>
              <a:rPr lang="ar-MA" sz="2800" b="1" dirty="0" smtClean="0">
                <a:solidFill>
                  <a:srgbClr val="002060"/>
                </a:solidFill>
              </a:rPr>
              <a:t>  </a:t>
            </a:r>
            <a:endParaRPr lang="ar-MA" sz="2800" b="1" dirty="0">
              <a:solidFill>
                <a:srgbClr val="002060"/>
              </a:solidFill>
            </a:endParaRPr>
          </a:p>
          <a:p>
            <a:pPr algn="r"/>
            <a:r>
              <a:rPr lang="ar-MA" sz="2800" b="1" dirty="0" smtClean="0">
                <a:solidFill>
                  <a:srgbClr val="002060"/>
                </a:solidFill>
              </a:rPr>
              <a:t>   - ضعف </a:t>
            </a:r>
            <a:r>
              <a:rPr lang="ar-MA" sz="2800" b="1" dirty="0">
                <a:solidFill>
                  <a:srgbClr val="002060"/>
                </a:solidFill>
              </a:rPr>
              <a:t>دخل الفلاحين.</a:t>
            </a:r>
            <a:r>
              <a:rPr lang="ar-MA" sz="2800" b="1" dirty="0"/>
              <a:t> </a:t>
            </a:r>
          </a:p>
          <a:p>
            <a:pPr algn="r"/>
            <a:r>
              <a:rPr lang="ar-MA" sz="2800" b="1" dirty="0" smtClean="0"/>
              <a:t>- وقد </a:t>
            </a:r>
            <a:r>
              <a:rPr lang="ar-MA" sz="2800" b="1" dirty="0"/>
              <a:t>سادت الهجرة بين الدول الأوربية بفعل تباين مستوى التصنيع ودرجة التقدم الاقتصادي خلال </a:t>
            </a:r>
            <a:r>
              <a:rPr lang="ar-MA" sz="2800" b="1" dirty="0" smtClean="0"/>
              <a:t>القرن 19م</a:t>
            </a:r>
            <a:r>
              <a:rPr lang="ar-MA" sz="2800" b="1" dirty="0"/>
              <a:t>، حيث </a:t>
            </a:r>
            <a:r>
              <a:rPr lang="ar-MA" sz="2800" b="1" dirty="0" smtClean="0"/>
              <a:t>هاجر الأوربيون </a:t>
            </a:r>
            <a:r>
              <a:rPr lang="ar-MA" sz="2800" b="1" dirty="0"/>
              <a:t>إلى مختلف القارات وخاصة القارة الأمريكية واستراليا بالإضافة إلى جنوب إفريقيا، وقد عملت الدول الأوروبية على </a:t>
            </a:r>
            <a:r>
              <a:rPr lang="ar-MA" sz="2800" b="1" dirty="0" smtClean="0"/>
              <a:t>تشجيع الهجرة </a:t>
            </a:r>
            <a:r>
              <a:rPr lang="ar-MA" sz="2800" b="1" dirty="0"/>
              <a:t>الخارجية للتخفيف </a:t>
            </a:r>
            <a:r>
              <a:rPr lang="ar-MA" sz="2800" b="1" dirty="0" smtClean="0"/>
              <a:t>من </a:t>
            </a:r>
            <a:r>
              <a:rPr lang="ar-MA" sz="2800" b="1" dirty="0"/>
              <a:t>الأزمات الاجتماعية والاقتصادية الدورية.</a:t>
            </a:r>
            <a:endParaRPr lang="fr-FR" sz="2800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105</TotalTime>
  <Words>774</Words>
  <Application>Microsoft Office PowerPoint</Application>
  <PresentationFormat>Affichage à l'écran (4:3)</PresentationFormat>
  <Paragraphs>69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Oriel</vt:lpstr>
      <vt:lpstr> عرض حول درس: التحولات الاجتماعية بأوربا وبروز الفكر الاشتراكي.</vt:lpstr>
      <vt:lpstr>مقدمة:</vt:lpstr>
      <vt:lpstr>مقدمة:</vt:lpstr>
      <vt:lpstr>محاور الدرس:</vt:lpstr>
      <vt:lpstr>محاور الدرس: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حول درس: التحولات الاجتماعية بأوربا وبروز الفكر الاشتراكي.</dc:title>
  <dc:creator>compaq</dc:creator>
  <cp:lastModifiedBy>compaq</cp:lastModifiedBy>
  <cp:revision>11</cp:revision>
  <dcterms:created xsi:type="dcterms:W3CDTF">2014-12-24T18:23:18Z</dcterms:created>
  <dcterms:modified xsi:type="dcterms:W3CDTF">2014-12-24T20:08:25Z</dcterms:modified>
</cp:coreProperties>
</file>